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78" r:id="rId2"/>
    <p:sldId id="257" r:id="rId3"/>
    <p:sldId id="266" r:id="rId4"/>
    <p:sldId id="273" r:id="rId5"/>
    <p:sldId id="274" r:id="rId6"/>
    <p:sldId id="275" r:id="rId7"/>
    <p:sldId id="270" r:id="rId8"/>
    <p:sldId id="272" r:id="rId9"/>
    <p:sldId id="277" r:id="rId10"/>
    <p:sldId id="260" r:id="rId11"/>
    <p:sldId id="267" r:id="rId12"/>
    <p:sldId id="261" r:id="rId13"/>
    <p:sldId id="256" r:id="rId14"/>
    <p:sldId id="262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D8D2"/>
    <a:srgbClr val="F053AA"/>
    <a:srgbClr val="DA5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02"/>
    <p:restoredTop sz="86207" autoAdjust="0"/>
  </p:normalViewPr>
  <p:slideViewPr>
    <p:cSldViewPr snapToGrid="0" snapToObjects="1">
      <p:cViewPr varScale="1">
        <p:scale>
          <a:sx n="56" d="100"/>
          <a:sy n="56" d="100"/>
        </p:scale>
        <p:origin x="6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7F5FE-254E-384D-B40F-05941DA360C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D1020-F6B2-5F47-81E7-D180A2036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1020-F6B2-5F47-81E7-D180A20362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7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1020-F6B2-5F47-81E7-D180A20362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4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0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3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8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5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6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4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1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90B97-497D-A749-A3EA-11BFEB8BF9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D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7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B9A66D-DB38-C247-8758-712A0674E738}"/>
              </a:ext>
            </a:extLst>
          </p:cNvPr>
          <p:cNvSpPr/>
          <p:nvPr userDrawn="1"/>
        </p:nvSpPr>
        <p:spPr>
          <a:xfrm>
            <a:off x="326266" y="276252"/>
            <a:ext cx="11539469" cy="6305496"/>
          </a:xfrm>
          <a:prstGeom prst="roundRec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70"/>
          </a:p>
        </p:txBody>
      </p:sp>
    </p:spTree>
    <p:extLst>
      <p:ext uri="{BB962C8B-B14F-4D97-AF65-F5344CB8AC3E}">
        <p14:creationId xmlns:p14="http://schemas.microsoft.com/office/powerpoint/2010/main" val="381554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5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7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14372-420E-6442-8E4F-03931E0E984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CA1DC-2C2F-E14A-8072-F21406188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5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tiff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tif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11" Type="http://schemas.openxmlformats.org/officeDocument/2006/relationships/image" Target="../media/image16.png"/><Relationship Id="rId5" Type="http://schemas.openxmlformats.org/officeDocument/2006/relationships/image" Target="../media/image10.tiff"/><Relationship Id="rId15" Type="http://schemas.openxmlformats.org/officeDocument/2006/relationships/image" Target="../media/image20.tif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tif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11" Type="http://schemas.openxmlformats.org/officeDocument/2006/relationships/image" Target="../media/image16.png"/><Relationship Id="rId5" Type="http://schemas.openxmlformats.org/officeDocument/2006/relationships/image" Target="../media/image10.tiff"/><Relationship Id="rId15" Type="http://schemas.openxmlformats.org/officeDocument/2006/relationships/image" Target="../media/image20.tif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D93322-4D94-4946-BCB4-D71D9306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" y="0"/>
            <a:ext cx="12189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7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758C00-46CC-4D4A-9910-7900DC22FF27}"/>
              </a:ext>
            </a:extLst>
          </p:cNvPr>
          <p:cNvSpPr txBox="1"/>
          <p:nvPr/>
        </p:nvSpPr>
        <p:spPr>
          <a:xfrm>
            <a:off x="1060667" y="640361"/>
            <a:ext cx="1944763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70" b="1" dirty="0">
                <a:latin typeface="YDIYGO320" panose="02030504000101010101" pitchFamily="18" charset="-127"/>
                <a:ea typeface="YDIYGO320" panose="02030504000101010101" pitchFamily="18" charset="-127"/>
              </a:rPr>
              <a:t>플레이 영상</a:t>
            </a:r>
            <a:endParaRPr lang="en-US" sz="2770" b="1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2" name="플레이영상_Trim">
            <a:hlinkClick r:id="" action="ppaction://media"/>
            <a:extLst>
              <a:ext uri="{FF2B5EF4-FFF2-40B4-BE49-F238E27FC236}">
                <a16:creationId xmlns:a16="http://schemas.microsoft.com/office/drawing/2014/main" id="{866B1D1D-BA36-4C72-98E4-988CA22D9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3183" y="1216968"/>
            <a:ext cx="8377790" cy="47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2F4AAA-3796-9C41-9F80-FAEE5D1E5CE7}"/>
              </a:ext>
            </a:extLst>
          </p:cNvPr>
          <p:cNvSpPr txBox="1"/>
          <p:nvPr/>
        </p:nvSpPr>
        <p:spPr>
          <a:xfrm>
            <a:off x="4124140" y="2549187"/>
            <a:ext cx="1555875" cy="106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64" b="1" dirty="0">
                <a:latin typeface="YDIYGO320" panose="02030504000101010101" pitchFamily="18" charset="-127"/>
                <a:ea typeface="YDIYGO320" panose="02030504000101010101" pitchFamily="18" charset="-127"/>
              </a:rPr>
              <a:t>최 송 아</a:t>
            </a:r>
            <a:endParaRPr lang="en-US" altLang="ko-KR" sz="1264" b="1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endParaRPr lang="en-US" sz="1264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r>
              <a:rPr lang="en-US" sz="1264" dirty="0">
                <a:latin typeface="YDIYGO320" panose="02030504000101010101" pitchFamily="18" charset="-127"/>
                <a:ea typeface="YDIYGO320" panose="02030504000101010101" pitchFamily="18" charset="-127"/>
              </a:rPr>
              <a:t>UX</a:t>
            </a:r>
            <a:r>
              <a:rPr lang="ko-KR" altLang="en-US" sz="1264" dirty="0">
                <a:latin typeface="YDIYGO320" panose="02030504000101010101" pitchFamily="18" charset="-127"/>
                <a:ea typeface="YDIYGO320" panose="02030504000101010101" pitchFamily="18" charset="-127"/>
              </a:rPr>
              <a:t> 전공</a:t>
            </a:r>
            <a:endParaRPr lang="en-US" altLang="ko-KR" sz="1264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endParaRPr lang="en-US" sz="1264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r>
              <a:rPr lang="en-US" sz="1264" dirty="0">
                <a:latin typeface="YDIYGO320" panose="02030504000101010101" pitchFamily="18" charset="-127"/>
                <a:ea typeface="YDIYGO320" panose="02030504000101010101" pitchFamily="18" charset="-127"/>
              </a:rPr>
              <a:t>Background setting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CBA5C-9BF4-4F4D-855F-CFC2C0AD23D6}"/>
              </a:ext>
            </a:extLst>
          </p:cNvPr>
          <p:cNvSpPr txBox="1"/>
          <p:nvPr/>
        </p:nvSpPr>
        <p:spPr>
          <a:xfrm>
            <a:off x="8973305" y="2549187"/>
            <a:ext cx="1338380" cy="1648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64" b="1" dirty="0">
                <a:latin typeface="YDIYGO320" panose="02030504000101010101" pitchFamily="18" charset="-127"/>
                <a:ea typeface="YDIYGO320" panose="02030504000101010101" pitchFamily="18" charset="-127"/>
              </a:rPr>
              <a:t>최 유 미</a:t>
            </a:r>
            <a:endParaRPr lang="en-US" altLang="ko-KR" sz="1264" b="1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endParaRPr lang="en-US" altLang="ko-KR" sz="1264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r>
              <a:rPr lang="ko-KR" altLang="en-US" sz="1264" dirty="0">
                <a:latin typeface="YDIYGO320" panose="02030504000101010101" pitchFamily="18" charset="-127"/>
                <a:ea typeface="YDIYGO320" panose="02030504000101010101" pitchFamily="18" charset="-127"/>
              </a:rPr>
              <a:t>미디어 전공</a:t>
            </a:r>
            <a:endParaRPr lang="en-US" altLang="ko-KR" sz="1264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endParaRPr lang="en-US" sz="1264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r>
              <a:rPr lang="en-US" sz="1264" dirty="0">
                <a:latin typeface="YDIYGO320" panose="02030504000101010101" pitchFamily="18" charset="-127"/>
                <a:ea typeface="YDIYGO320" panose="02030504000101010101" pitchFamily="18" charset="-127"/>
              </a:rPr>
              <a:t>Unity</a:t>
            </a:r>
            <a:r>
              <a:rPr lang="en-US" altLang="ko-KR" sz="1264" dirty="0"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lang="ko-KR" altLang="en-US" sz="1264" dirty="0"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lang="en-US" altLang="ko-KR" sz="1264" dirty="0">
                <a:latin typeface="YDIYGO320" panose="02030504000101010101" pitchFamily="18" charset="-127"/>
                <a:ea typeface="YDIYGO320" panose="02030504000101010101" pitchFamily="18" charset="-127"/>
              </a:rPr>
              <a:t>C#</a:t>
            </a:r>
            <a:r>
              <a:rPr lang="en-US" sz="1264" dirty="0">
                <a:latin typeface="YDIYGO320" panose="02030504000101010101" pitchFamily="18" charset="-127"/>
                <a:ea typeface="YDIYGO320" panose="02030504000101010101" pitchFamily="18" charset="-127"/>
              </a:rPr>
              <a:t> Codes</a:t>
            </a:r>
          </a:p>
          <a:p>
            <a:r>
              <a:rPr lang="en-US" sz="1264" dirty="0">
                <a:latin typeface="YDIYGO320" panose="02030504000101010101" pitchFamily="18" charset="-127"/>
                <a:ea typeface="YDIYGO320" panose="02030504000101010101" pitchFamily="18" charset="-127"/>
              </a:rPr>
              <a:t>Game setting</a:t>
            </a:r>
          </a:p>
          <a:p>
            <a:endParaRPr lang="en-US" sz="1264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endParaRPr lang="en-US" sz="1264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8" name="Picture 7" descr="A person wearing sunglasses&#10;&#10;Description automatically generated">
            <a:extLst>
              <a:ext uri="{FF2B5EF4-FFF2-40B4-BE49-F238E27FC236}">
                <a16:creationId xmlns:a16="http://schemas.microsoft.com/office/drawing/2014/main" id="{0812B14C-AF88-B443-94CB-CEFE88838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1319000" y="1860977"/>
            <a:ext cx="2648363" cy="264836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person, indoor, man, young&#10;&#10;Description automatically generated">
            <a:extLst>
              <a:ext uri="{FF2B5EF4-FFF2-40B4-BE49-F238E27FC236}">
                <a16:creationId xmlns:a16="http://schemas.microsoft.com/office/drawing/2014/main" id="{11D98333-3311-F84E-833F-F526678C3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6" t="47154" r="18689" b="-1"/>
          <a:stretch/>
        </p:blipFill>
        <p:spPr>
          <a:xfrm rot="5400000">
            <a:off x="6024953" y="1860976"/>
            <a:ext cx="2648363" cy="264836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CA323-0AF7-F840-A840-091041F16EBD}"/>
              </a:ext>
            </a:extLst>
          </p:cNvPr>
          <p:cNvSpPr txBox="1"/>
          <p:nvPr/>
        </p:nvSpPr>
        <p:spPr>
          <a:xfrm>
            <a:off x="1473707" y="5190274"/>
            <a:ext cx="929766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80" i="1" dirty="0">
                <a:latin typeface="YDIYGO320" panose="02030504000101010101" pitchFamily="18" charset="-127"/>
                <a:ea typeface="YDIYGO320" panose="02030504000101010101" pitchFamily="18" charset="-127"/>
              </a:rPr>
              <a:t>“</a:t>
            </a:r>
            <a:r>
              <a:rPr lang="ko-KR" altLang="en-US" sz="1680" i="1" dirty="0">
                <a:latin typeface="YDIYGO320" panose="02030504000101010101" pitchFamily="18" charset="-127"/>
                <a:ea typeface="YDIYGO320" panose="02030504000101010101" pitchFamily="18" charset="-127"/>
              </a:rPr>
              <a:t>막힐 때마다 물어보면 알려주신 </a:t>
            </a:r>
            <a:r>
              <a:rPr lang="ko-KR" altLang="en-US" sz="1680" i="1" dirty="0" err="1">
                <a:latin typeface="YDIYGO320" panose="02030504000101010101" pitchFamily="18" charset="-127"/>
                <a:ea typeface="YDIYGO320" panose="02030504000101010101" pitchFamily="18" charset="-127"/>
              </a:rPr>
              <a:t>오민석</a:t>
            </a:r>
            <a:r>
              <a:rPr lang="ko-KR" altLang="en-US" sz="1680" i="1" dirty="0">
                <a:latin typeface="YDIYGO320" panose="02030504000101010101" pitchFamily="18" charset="-127"/>
                <a:ea typeface="YDIYGO320" panose="02030504000101010101" pitchFamily="18" charset="-127"/>
              </a:rPr>
              <a:t> 선생님</a:t>
            </a:r>
            <a:r>
              <a:rPr lang="en-US" altLang="ko-KR" sz="1680" i="1" dirty="0"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lang="ko-KR" altLang="en-US" sz="1680" i="1" dirty="0">
                <a:latin typeface="YDIYGO320" panose="02030504000101010101" pitchFamily="18" charset="-127"/>
                <a:ea typeface="YDIYGO320" panose="02030504000101010101" pitchFamily="18" charset="-127"/>
              </a:rPr>
              <a:t> 항상 간식 챙겨주신 아카데미 매니저님</a:t>
            </a:r>
            <a:r>
              <a:rPr lang="en-US" altLang="ko-KR" sz="1680" i="1" dirty="0"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lang="ko-KR" altLang="en-US" sz="1680" i="1" dirty="0">
                <a:latin typeface="YDIYGO320" panose="02030504000101010101" pitchFamily="18" charset="-127"/>
                <a:ea typeface="YDIYGO320" panose="02030504000101010101" pitchFamily="18" charset="-127"/>
              </a:rPr>
              <a:t> 아낌없는 조언 해주신 멘토님들 모두 감사했습니다</a:t>
            </a:r>
            <a:r>
              <a:rPr lang="en-US" altLang="ko-KR" sz="1680" i="1" dirty="0">
                <a:latin typeface="YDIYGO320" panose="02030504000101010101" pitchFamily="18" charset="-127"/>
                <a:ea typeface="YDIYGO320" panose="02030504000101010101" pitchFamily="18" charset="-127"/>
              </a:rPr>
              <a:t>!”</a:t>
            </a:r>
          </a:p>
          <a:p>
            <a:pPr algn="r"/>
            <a:r>
              <a:rPr lang="en-US" altLang="ko-KR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-</a:t>
            </a:r>
            <a:r>
              <a:rPr lang="ko-KR" altLang="en-US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 송아 </a:t>
            </a:r>
            <a:r>
              <a:rPr lang="en-US" altLang="ko-KR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&amp;</a:t>
            </a:r>
            <a:r>
              <a:rPr lang="ko-KR" altLang="en-US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 유미</a:t>
            </a:r>
            <a:endParaRPr lang="en-US" altLang="ko-KR" sz="168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01F40-13BB-2A48-B694-D01EAAF606F5}"/>
              </a:ext>
            </a:extLst>
          </p:cNvPr>
          <p:cNvSpPr txBox="1"/>
          <p:nvPr/>
        </p:nvSpPr>
        <p:spPr>
          <a:xfrm>
            <a:off x="1060668" y="640361"/>
            <a:ext cx="1617751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70" b="1" dirty="0">
                <a:latin typeface="YDIYGO320" panose="02030504000101010101" pitchFamily="18" charset="-127"/>
                <a:ea typeface="YDIYGO320" panose="02030504000101010101" pitchFamily="18" charset="-127"/>
              </a:rPr>
              <a:t>만든 이들</a:t>
            </a:r>
            <a:endParaRPr lang="en-US" sz="2770" b="1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90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E2BB38-DDD9-5842-931B-4F3D6DE2EAF6}"/>
              </a:ext>
            </a:extLst>
          </p:cNvPr>
          <p:cNvSpPr txBox="1"/>
          <p:nvPr/>
        </p:nvSpPr>
        <p:spPr>
          <a:xfrm>
            <a:off x="5151973" y="3004269"/>
            <a:ext cx="1852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E. O. D</a:t>
            </a:r>
          </a:p>
        </p:txBody>
      </p:sp>
    </p:spTree>
    <p:extLst>
      <p:ext uri="{BB962C8B-B14F-4D97-AF65-F5344CB8AC3E}">
        <p14:creationId xmlns:p14="http://schemas.microsoft.com/office/powerpoint/2010/main" val="177288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le 17">
            <a:extLst>
              <a:ext uri="{FF2B5EF4-FFF2-40B4-BE49-F238E27FC236}">
                <a16:creationId xmlns:a16="http://schemas.microsoft.com/office/drawing/2014/main" id="{F37B8C09-05F7-4943-9442-A68470BB46A0}"/>
              </a:ext>
            </a:extLst>
          </p:cNvPr>
          <p:cNvSpPr/>
          <p:nvPr/>
        </p:nvSpPr>
        <p:spPr>
          <a:xfrm rot="2258895">
            <a:off x="8732756" y="-3631021"/>
            <a:ext cx="6375966" cy="521486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70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45E36CFF-2BEA-E14B-A5B0-16929BEE66AC}"/>
              </a:ext>
            </a:extLst>
          </p:cNvPr>
          <p:cNvSpPr/>
          <p:nvPr/>
        </p:nvSpPr>
        <p:spPr>
          <a:xfrm rot="934862">
            <a:off x="6912132" y="892755"/>
            <a:ext cx="7020370" cy="7037392"/>
          </a:xfrm>
          <a:prstGeom prst="triangle">
            <a:avLst>
              <a:gd name="adj" fmla="val 55505"/>
            </a:avLst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7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E87BE-F4BC-7B4B-BBB9-0CBFA2037F2A}"/>
              </a:ext>
            </a:extLst>
          </p:cNvPr>
          <p:cNvSpPr txBox="1"/>
          <p:nvPr/>
        </p:nvSpPr>
        <p:spPr>
          <a:xfrm>
            <a:off x="1577126" y="1010262"/>
            <a:ext cx="5437416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60" b="1" dirty="0">
                <a:latin typeface="BM KIRANGHAERANG OTF" panose="020B0600000101010101" pitchFamily="34" charset="-127"/>
                <a:ea typeface="BM KIRANGHAERANG OTF" panose="020B0600000101010101" pitchFamily="34" charset="-127"/>
                <a:cs typeface="THEAlien" panose="02020503020101020101" pitchFamily="18" charset="-127"/>
              </a:rPr>
              <a:t>돼지 사냥 </a:t>
            </a:r>
            <a:r>
              <a:rPr lang="en-US" altLang="ko-KR" sz="10560" b="1" dirty="0">
                <a:latin typeface="BM KIRANGHAERANG OTF" panose="020B0600000101010101" pitchFamily="34" charset="-127"/>
                <a:ea typeface="BM KIRANGHAERANG OTF" panose="020B0600000101010101" pitchFamily="34" charset="-127"/>
                <a:cs typeface="THEAlien" panose="02020503020101020101" pitchFamily="18" charset="-127"/>
              </a:rPr>
              <a:t>!</a:t>
            </a:r>
            <a:endParaRPr lang="en-US" sz="10560" b="1" dirty="0">
              <a:latin typeface="BM KIRANGHAERANG OTF" panose="020B0600000101010101" pitchFamily="34" charset="-127"/>
              <a:ea typeface="BM KIRANGHAERANG OTF" panose="020B0600000101010101" pitchFamily="34" charset="-127"/>
              <a:cs typeface="THEAlien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FDA2F-BEFB-5240-8CF1-66080B46ACB2}"/>
              </a:ext>
            </a:extLst>
          </p:cNvPr>
          <p:cNvSpPr txBox="1"/>
          <p:nvPr/>
        </p:nvSpPr>
        <p:spPr>
          <a:xfrm>
            <a:off x="1643463" y="2536392"/>
            <a:ext cx="2723823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6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336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sz="336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Pig Hunting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83EE-B046-064A-A7A6-339657BFFA0E}"/>
              </a:ext>
            </a:extLst>
          </p:cNvPr>
          <p:cNvSpPr txBox="1"/>
          <p:nvPr/>
        </p:nvSpPr>
        <p:spPr>
          <a:xfrm>
            <a:off x="1623712" y="5799055"/>
            <a:ext cx="230063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2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 송 아  </a:t>
            </a:r>
            <a:r>
              <a:rPr lang="en-US" altLang="ko-KR" sz="192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lang="ko-KR" altLang="en-US" sz="1920" dirty="0">
                <a:latin typeface="NanumGothic" panose="020D0604000000000000" pitchFamily="34" charset="-127"/>
                <a:ea typeface="NanumGothic" panose="020D0604000000000000" pitchFamily="34" charset="-127"/>
              </a:rPr>
              <a:t>  최 유 미</a:t>
            </a:r>
            <a:endParaRPr lang="en-US" sz="192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Picture 9" descr="A person wearing a costume&#10;&#10;Description automatically generated">
            <a:extLst>
              <a:ext uri="{FF2B5EF4-FFF2-40B4-BE49-F238E27FC236}">
                <a16:creationId xmlns:a16="http://schemas.microsoft.com/office/drawing/2014/main" id="{CCEB45EC-FF1C-664A-BC9E-855C0AE4F4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6812406" y="1375382"/>
            <a:ext cx="4247400" cy="4900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798577-C4EF-4948-B672-4C97F770B59F}"/>
              </a:ext>
            </a:extLst>
          </p:cNvPr>
          <p:cNvSpPr txBox="1"/>
          <p:nvPr/>
        </p:nvSpPr>
        <p:spPr>
          <a:xfrm>
            <a:off x="1623712" y="5355572"/>
            <a:ext cx="296427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latin typeface="NanumGothic" panose="020D0604000000000000" pitchFamily="34" charset="-127"/>
                <a:ea typeface="NanumGothic" panose="020D0604000000000000" pitchFamily="34" charset="-127"/>
              </a:rPr>
              <a:t>VR, AR </a:t>
            </a:r>
            <a:r>
              <a:rPr lang="ko-KR" altLang="en-US" sz="192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아카데미 기본과정</a:t>
            </a:r>
            <a:endParaRPr lang="en-US" sz="192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Picture 13" descr="A person wearing a costume&#10;&#10;Description automatically generated">
            <a:extLst>
              <a:ext uri="{FF2B5EF4-FFF2-40B4-BE49-F238E27FC236}">
                <a16:creationId xmlns:a16="http://schemas.microsoft.com/office/drawing/2014/main" id="{A6E3B2A3-0162-B146-93DD-F7D123D6BC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5928017" y="454727"/>
            <a:ext cx="4247400" cy="4900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erson wearing a costume&#10;&#10;Description automatically generated">
            <a:extLst>
              <a:ext uri="{FF2B5EF4-FFF2-40B4-BE49-F238E27FC236}">
                <a16:creationId xmlns:a16="http://schemas.microsoft.com/office/drawing/2014/main" id="{2DB4E60B-D6B9-534F-A45F-04AAB0FAF2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6738563" y="7868"/>
            <a:ext cx="4247400" cy="4900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person wearing a costume&#10;&#10;Description automatically generated">
            <a:extLst>
              <a:ext uri="{FF2B5EF4-FFF2-40B4-BE49-F238E27FC236}">
                <a16:creationId xmlns:a16="http://schemas.microsoft.com/office/drawing/2014/main" id="{8B98C570-C4C8-FF46-BD92-C6E1EAAA50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8444588" y="343927"/>
            <a:ext cx="4247400" cy="4900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person wearing a costume&#10;&#10;Description automatically generated">
            <a:extLst>
              <a:ext uri="{FF2B5EF4-FFF2-40B4-BE49-F238E27FC236}">
                <a16:creationId xmlns:a16="http://schemas.microsoft.com/office/drawing/2014/main" id="{CF022969-0F74-394B-B06E-72B33AFB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05" y="679286"/>
            <a:ext cx="4247400" cy="4900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918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18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8E87BE-F4BC-7B4B-BBB9-0CBFA2037F2A}"/>
              </a:ext>
            </a:extLst>
          </p:cNvPr>
          <p:cNvSpPr txBox="1"/>
          <p:nvPr/>
        </p:nvSpPr>
        <p:spPr>
          <a:xfrm>
            <a:off x="843028" y="703743"/>
            <a:ext cx="5437416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6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KIRANGHAERANG OTF" panose="020B0600000101010101" pitchFamily="34" charset="-127"/>
                <a:ea typeface="BM KIRANGHAERANG OTF" panose="020B0600000101010101" pitchFamily="34" charset="-127"/>
                <a:cs typeface="THEAlien" panose="02020503020101020101" pitchFamily="18" charset="-127"/>
              </a:rPr>
              <a:t>돼지 사냥 </a:t>
            </a:r>
            <a:r>
              <a:rPr lang="en-US" altLang="ko-KR" sz="1056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KIRANGHAERANG OTF" panose="020B0600000101010101" pitchFamily="34" charset="-127"/>
                <a:ea typeface="BM KIRANGHAERANG OTF" panose="020B0600000101010101" pitchFamily="34" charset="-127"/>
                <a:cs typeface="THEAlien" panose="02020503020101020101" pitchFamily="18" charset="-127"/>
              </a:rPr>
              <a:t>!</a:t>
            </a:r>
            <a:endParaRPr lang="en-US" sz="1056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M KIRANGHAERANG OTF" panose="020B0600000101010101" pitchFamily="34" charset="-127"/>
              <a:ea typeface="BM KIRANGHAERANG OTF" panose="020B0600000101010101" pitchFamily="34" charset="-127"/>
              <a:cs typeface="THEAlien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FDA2F-BEFB-5240-8CF1-66080B46ACB2}"/>
              </a:ext>
            </a:extLst>
          </p:cNvPr>
          <p:cNvSpPr txBox="1"/>
          <p:nvPr/>
        </p:nvSpPr>
        <p:spPr>
          <a:xfrm>
            <a:off x="909364" y="2229873"/>
            <a:ext cx="2751010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60" dirty="0">
                <a:latin typeface="KoreanCNMB" panose="02020600000000000000" pitchFamily="18" charset="-127"/>
                <a:ea typeface="KoreanCNMB" panose="02020600000000000000" pitchFamily="18" charset="-127"/>
              </a:rPr>
              <a:t>-</a:t>
            </a:r>
            <a:r>
              <a:rPr lang="ko-KR" altLang="en-US" sz="3360" dirty="0">
                <a:latin typeface="KoreanCNMB" panose="02020600000000000000" pitchFamily="18" charset="-127"/>
                <a:ea typeface="KoreanCNMB" panose="02020600000000000000" pitchFamily="18" charset="-127"/>
              </a:rPr>
              <a:t> </a:t>
            </a:r>
            <a:r>
              <a:rPr lang="en-US" sz="3360" dirty="0">
                <a:latin typeface="KoreanCNMB" panose="02020600000000000000" pitchFamily="18" charset="-127"/>
                <a:ea typeface="KoreanCNMB" panose="02020600000000000000" pitchFamily="18" charset="-127"/>
              </a:rPr>
              <a:t>Pig Hunting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83EE-B046-064A-A7A6-339657BFFA0E}"/>
              </a:ext>
            </a:extLst>
          </p:cNvPr>
          <p:cNvSpPr txBox="1"/>
          <p:nvPr/>
        </p:nvSpPr>
        <p:spPr>
          <a:xfrm>
            <a:off x="889614" y="5799055"/>
            <a:ext cx="230063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2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 송 아  </a:t>
            </a:r>
            <a:r>
              <a:rPr lang="en-US" altLang="ko-KR" sz="192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lang="ko-KR" altLang="en-US" sz="1920" dirty="0">
                <a:latin typeface="NanumGothic" panose="020D0604000000000000" pitchFamily="34" charset="-127"/>
                <a:ea typeface="NanumGothic" panose="020D0604000000000000" pitchFamily="34" charset="-127"/>
              </a:rPr>
              <a:t>  최 유 미</a:t>
            </a:r>
            <a:endParaRPr lang="en-US" sz="192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798577-C4EF-4948-B672-4C97F770B59F}"/>
              </a:ext>
            </a:extLst>
          </p:cNvPr>
          <p:cNvSpPr txBox="1"/>
          <p:nvPr/>
        </p:nvSpPr>
        <p:spPr>
          <a:xfrm>
            <a:off x="889614" y="5355572"/>
            <a:ext cx="296427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latin typeface="NanumGothic" panose="020D0604000000000000" pitchFamily="34" charset="-127"/>
                <a:ea typeface="NanumGothic" panose="020D0604000000000000" pitchFamily="34" charset="-127"/>
              </a:rPr>
              <a:t>VR, AR </a:t>
            </a:r>
            <a:r>
              <a:rPr lang="ko-KR" altLang="en-US" sz="192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아카데미 기본과정</a:t>
            </a:r>
            <a:endParaRPr lang="en-US" sz="192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 descr="A silhouette of a person&#10;&#10;Description automatically generated">
            <a:extLst>
              <a:ext uri="{FF2B5EF4-FFF2-40B4-BE49-F238E27FC236}">
                <a16:creationId xmlns:a16="http://schemas.microsoft.com/office/drawing/2014/main" id="{DCF4ED8E-126F-8A4D-A72B-704F71585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00909" y="3619572"/>
            <a:ext cx="3447664" cy="258574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65AE426-F015-2644-8459-A8B1195FE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35" y="3102438"/>
            <a:ext cx="1296199" cy="12961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340145-A0F9-4149-A813-A61D48CA9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735" y="181637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39970F-E71C-DD4E-B2E6-374507AA9B2D}"/>
              </a:ext>
            </a:extLst>
          </p:cNvPr>
          <p:cNvSpPr txBox="1"/>
          <p:nvPr/>
        </p:nvSpPr>
        <p:spPr>
          <a:xfrm>
            <a:off x="3404968" y="2606816"/>
            <a:ext cx="166584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20" b="1" dirty="0">
                <a:solidFill>
                  <a:srgbClr val="F053AA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Contents </a:t>
            </a:r>
            <a:r>
              <a:rPr lang="ko-KR" altLang="en-US" sz="1920" b="1" dirty="0">
                <a:solidFill>
                  <a:srgbClr val="F053AA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기획</a:t>
            </a:r>
            <a:endParaRPr lang="en-US" sz="1920" b="1" dirty="0">
              <a:solidFill>
                <a:srgbClr val="F053AA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DDAAE-07A0-884A-A039-E53D5523A12C}"/>
              </a:ext>
            </a:extLst>
          </p:cNvPr>
          <p:cNvSpPr txBox="1"/>
          <p:nvPr/>
        </p:nvSpPr>
        <p:spPr>
          <a:xfrm>
            <a:off x="7109929" y="2606816"/>
            <a:ext cx="334097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680" dirty="0" err="1">
                <a:latin typeface="YDIYGO320" panose="02030504000101010101" pitchFamily="18" charset="-127"/>
                <a:ea typeface="YDIYGO320" panose="02030504000101010101" pitchFamily="18" charset="-127"/>
              </a:rPr>
              <a:t>힐링</a:t>
            </a:r>
            <a:r>
              <a:rPr lang="ko-KR" altLang="en-US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 게임 </a:t>
            </a:r>
            <a:r>
              <a:rPr lang="en-US" altLang="ko-KR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&amp;</a:t>
            </a:r>
            <a:r>
              <a:rPr lang="ko-KR" altLang="en-US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 환경 사랑</a:t>
            </a:r>
            <a:endParaRPr lang="en-US" altLang="ko-KR" sz="168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테마가 있는 슈팅게임으로 기획</a:t>
            </a:r>
            <a:endParaRPr lang="en-US" sz="168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AAC8AB-B0C0-004D-89A8-0B274502EBCD}"/>
              </a:ext>
            </a:extLst>
          </p:cNvPr>
          <p:cNvSpPr txBox="1"/>
          <p:nvPr/>
        </p:nvSpPr>
        <p:spPr>
          <a:xfrm>
            <a:off x="1060668" y="640361"/>
            <a:ext cx="1617751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70" b="1" dirty="0">
                <a:latin typeface="YDIYGO320" panose="02030504000101010101" pitchFamily="18" charset="-127"/>
                <a:ea typeface="YDIYGO320" panose="02030504000101010101" pitchFamily="18" charset="-127"/>
              </a:rPr>
              <a:t>제작 단계</a:t>
            </a:r>
            <a:endParaRPr lang="en-US" sz="2770" b="1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6AFC0B-A8AA-2749-BD1D-42BFC1CEEBE4}"/>
              </a:ext>
            </a:extLst>
          </p:cNvPr>
          <p:cNvCxnSpPr/>
          <p:nvPr/>
        </p:nvCxnSpPr>
        <p:spPr>
          <a:xfrm>
            <a:off x="1409636" y="1622103"/>
            <a:ext cx="0" cy="5420563"/>
          </a:xfrm>
          <a:prstGeom prst="line">
            <a:avLst/>
          </a:prstGeom>
          <a:ln w="44450">
            <a:solidFill>
              <a:srgbClr val="61D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20E7A9-3F0A-AC41-97A6-73C587FFFEDE}"/>
              </a:ext>
            </a:extLst>
          </p:cNvPr>
          <p:cNvSpPr txBox="1"/>
          <p:nvPr/>
        </p:nvSpPr>
        <p:spPr>
          <a:xfrm>
            <a:off x="3404968" y="1811731"/>
            <a:ext cx="169116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rgbClr val="F053AA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Team Building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5BEC9-3CAF-CA48-8998-FF2C902CA8E1}"/>
              </a:ext>
            </a:extLst>
          </p:cNvPr>
          <p:cNvSpPr txBox="1"/>
          <p:nvPr/>
        </p:nvSpPr>
        <p:spPr>
          <a:xfrm>
            <a:off x="1861313" y="1806845"/>
            <a:ext cx="52290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latin typeface="YDIYGO320" panose="02030504000101010101" pitchFamily="18" charset="-127"/>
                <a:ea typeface="YDIYGO320" panose="02030504000101010101" pitchFamily="18" charset="-127"/>
              </a:rPr>
              <a:t>9.9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E7405-4E10-AB4F-A7BD-EAB46E8CFDBC}"/>
              </a:ext>
            </a:extLst>
          </p:cNvPr>
          <p:cNvSpPr txBox="1"/>
          <p:nvPr/>
        </p:nvSpPr>
        <p:spPr>
          <a:xfrm>
            <a:off x="1861313" y="2537837"/>
            <a:ext cx="66075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latin typeface="YDIYGO320" panose="02030504000101010101" pitchFamily="18" charset="-127"/>
                <a:ea typeface="YDIYGO320" panose="02030504000101010101" pitchFamily="18" charset="-127"/>
              </a:rPr>
              <a:t>9.16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18378-EF37-804F-9BB3-FC25645EC64C}"/>
              </a:ext>
            </a:extLst>
          </p:cNvPr>
          <p:cNvSpPr txBox="1"/>
          <p:nvPr/>
        </p:nvSpPr>
        <p:spPr>
          <a:xfrm>
            <a:off x="1861313" y="3571175"/>
            <a:ext cx="66075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latin typeface="YDIYGO320" panose="02030504000101010101" pitchFamily="18" charset="-127"/>
                <a:ea typeface="YDIYGO320" panose="02030504000101010101" pitchFamily="18" charset="-127"/>
              </a:rPr>
              <a:t>9.</a:t>
            </a:r>
            <a:r>
              <a:rPr lang="en-US" altLang="ko-KR" sz="1920" dirty="0">
                <a:latin typeface="YDIYGO320" panose="02030504000101010101" pitchFamily="18" charset="-127"/>
                <a:ea typeface="YDIYGO320" panose="02030504000101010101" pitchFamily="18" charset="-127"/>
              </a:rPr>
              <a:t>21</a:t>
            </a:r>
            <a:endParaRPr lang="en-US" sz="192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ABF23-664D-EE4C-87DD-718FC42BD97D}"/>
              </a:ext>
            </a:extLst>
          </p:cNvPr>
          <p:cNvSpPr txBox="1"/>
          <p:nvPr/>
        </p:nvSpPr>
        <p:spPr>
          <a:xfrm>
            <a:off x="3404967" y="3586113"/>
            <a:ext cx="284404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rgbClr val="F053AA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Asset</a:t>
            </a:r>
            <a:r>
              <a:rPr lang="ko-KR" altLang="en-US" sz="1920" b="1" dirty="0">
                <a:solidFill>
                  <a:srgbClr val="F053AA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선정 및 프로그래밍</a:t>
            </a:r>
            <a:endParaRPr lang="en-US" sz="1920" b="1" dirty="0">
              <a:solidFill>
                <a:srgbClr val="F053AA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99A24-3F22-F34B-B18B-FB1433AB4B7C}"/>
              </a:ext>
            </a:extLst>
          </p:cNvPr>
          <p:cNvSpPr txBox="1"/>
          <p:nvPr/>
        </p:nvSpPr>
        <p:spPr>
          <a:xfrm>
            <a:off x="1861314" y="5716683"/>
            <a:ext cx="79861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20" dirty="0">
                <a:latin typeface="YDIYGO320" panose="02030504000101010101" pitchFamily="18" charset="-127"/>
                <a:ea typeface="YDIYGO320" panose="02030504000101010101" pitchFamily="18" charset="-127"/>
              </a:rPr>
              <a:t>10.23</a:t>
            </a:r>
            <a:endParaRPr lang="en-US" sz="192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D3107-8540-B64B-ACF1-0B028C68657E}"/>
              </a:ext>
            </a:extLst>
          </p:cNvPr>
          <p:cNvSpPr txBox="1"/>
          <p:nvPr/>
        </p:nvSpPr>
        <p:spPr>
          <a:xfrm>
            <a:off x="3404967" y="5695842"/>
            <a:ext cx="1314784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20" b="1" dirty="0" err="1">
                <a:solidFill>
                  <a:srgbClr val="FF0000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성과발표회</a:t>
            </a:r>
            <a:endParaRPr lang="en-US" sz="1920" b="1" dirty="0">
              <a:solidFill>
                <a:srgbClr val="FF0000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DD6D6-AF8F-8C47-A81B-0E9DEDD423F1}"/>
              </a:ext>
            </a:extLst>
          </p:cNvPr>
          <p:cNvSpPr txBox="1"/>
          <p:nvPr/>
        </p:nvSpPr>
        <p:spPr>
          <a:xfrm>
            <a:off x="7109928" y="3586114"/>
            <a:ext cx="3212803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플레이어 세팅</a:t>
            </a:r>
            <a:endParaRPr lang="en-US" altLang="ko-KR" sz="168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680" dirty="0" err="1">
                <a:latin typeface="YDIYGO320" panose="02030504000101010101" pitchFamily="18" charset="-127"/>
                <a:ea typeface="YDIYGO320" panose="02030504000101010101" pitchFamily="18" charset="-127"/>
              </a:rPr>
              <a:t>Spawners</a:t>
            </a:r>
            <a:r>
              <a:rPr lang="en-US" altLang="ko-KR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lang="ko-KR" altLang="en-US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lang="en-US" altLang="ko-KR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Environment </a:t>
            </a:r>
            <a:r>
              <a:rPr lang="ko-KR" altLang="en-US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조정</a:t>
            </a:r>
            <a:endParaRPr lang="en-US" altLang="ko-KR" sz="168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endParaRPr lang="en-US" sz="168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F38C1-AA90-DE41-910F-92DA49A3C5C2}"/>
              </a:ext>
            </a:extLst>
          </p:cNvPr>
          <p:cNvSpPr txBox="1"/>
          <p:nvPr/>
        </p:nvSpPr>
        <p:spPr>
          <a:xfrm>
            <a:off x="1861313" y="4870890"/>
            <a:ext cx="66075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20" dirty="0">
                <a:latin typeface="YDIYGO320" panose="02030504000101010101" pitchFamily="18" charset="-127"/>
                <a:ea typeface="YDIYGO320" panose="02030504000101010101" pitchFamily="18" charset="-127"/>
              </a:rPr>
              <a:t>10.1</a:t>
            </a:r>
            <a:endParaRPr lang="en-US" sz="192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E5461-D18D-C74F-9B4D-83D3FBF05090}"/>
              </a:ext>
            </a:extLst>
          </p:cNvPr>
          <p:cNvSpPr txBox="1"/>
          <p:nvPr/>
        </p:nvSpPr>
        <p:spPr>
          <a:xfrm>
            <a:off x="3404967" y="4870890"/>
            <a:ext cx="118032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 err="1">
                <a:solidFill>
                  <a:srgbClr val="F053AA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Vive</a:t>
            </a:r>
            <a:r>
              <a:rPr lang="en-US" sz="1920" b="1" dirty="0">
                <a:solidFill>
                  <a:srgbClr val="F053AA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Pro</a:t>
            </a:r>
            <a:r>
              <a:rPr lang="ko-KR" altLang="en-US" sz="1920" b="1" dirty="0">
                <a:solidFill>
                  <a:srgbClr val="F053AA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endParaRPr lang="en-US" sz="1920" b="1" dirty="0">
              <a:solidFill>
                <a:srgbClr val="F053AA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CD6D21-AFE3-E948-9598-E417E69E95CC}"/>
              </a:ext>
            </a:extLst>
          </p:cNvPr>
          <p:cNvCxnSpPr>
            <a:cxnSpLocks/>
          </p:cNvCxnSpPr>
          <p:nvPr/>
        </p:nvCxnSpPr>
        <p:spPr>
          <a:xfrm flipH="1">
            <a:off x="1409636" y="2009977"/>
            <a:ext cx="451678" cy="0"/>
          </a:xfrm>
          <a:prstGeom prst="line">
            <a:avLst/>
          </a:prstGeom>
          <a:ln w="44450">
            <a:solidFill>
              <a:srgbClr val="61D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84AB5C-35EF-B840-8DD8-BE6CACFFB00E}"/>
              </a:ext>
            </a:extLst>
          </p:cNvPr>
          <p:cNvCxnSpPr>
            <a:cxnSpLocks/>
          </p:cNvCxnSpPr>
          <p:nvPr/>
        </p:nvCxnSpPr>
        <p:spPr>
          <a:xfrm flipH="1">
            <a:off x="1394181" y="2782709"/>
            <a:ext cx="451678" cy="0"/>
          </a:xfrm>
          <a:prstGeom prst="line">
            <a:avLst/>
          </a:prstGeom>
          <a:ln w="44450">
            <a:solidFill>
              <a:srgbClr val="61D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F25929-91D0-634D-9C84-7143AADCE86A}"/>
              </a:ext>
            </a:extLst>
          </p:cNvPr>
          <p:cNvCxnSpPr>
            <a:cxnSpLocks/>
          </p:cNvCxnSpPr>
          <p:nvPr/>
        </p:nvCxnSpPr>
        <p:spPr>
          <a:xfrm flipH="1">
            <a:off x="1409636" y="3787259"/>
            <a:ext cx="451678" cy="0"/>
          </a:xfrm>
          <a:prstGeom prst="line">
            <a:avLst/>
          </a:prstGeom>
          <a:ln w="44450">
            <a:solidFill>
              <a:srgbClr val="61D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173E9F-C2CE-1E45-9FEA-0C2D915E2FA3}"/>
              </a:ext>
            </a:extLst>
          </p:cNvPr>
          <p:cNvCxnSpPr>
            <a:cxnSpLocks/>
          </p:cNvCxnSpPr>
          <p:nvPr/>
        </p:nvCxnSpPr>
        <p:spPr>
          <a:xfrm flipH="1">
            <a:off x="1425091" y="5100905"/>
            <a:ext cx="451678" cy="0"/>
          </a:xfrm>
          <a:prstGeom prst="line">
            <a:avLst/>
          </a:prstGeom>
          <a:ln w="44450">
            <a:solidFill>
              <a:srgbClr val="61D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6E898F-73BD-4247-8E07-776E02148B57}"/>
              </a:ext>
            </a:extLst>
          </p:cNvPr>
          <p:cNvCxnSpPr>
            <a:cxnSpLocks/>
          </p:cNvCxnSpPr>
          <p:nvPr/>
        </p:nvCxnSpPr>
        <p:spPr>
          <a:xfrm flipH="1">
            <a:off x="1409637" y="5935456"/>
            <a:ext cx="451678" cy="0"/>
          </a:xfrm>
          <a:prstGeom prst="line">
            <a:avLst/>
          </a:prstGeom>
          <a:ln w="44450">
            <a:solidFill>
              <a:srgbClr val="61D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CEE03-E1B7-1A4D-AF14-4C46F4525F47}"/>
              </a:ext>
            </a:extLst>
          </p:cNvPr>
          <p:cNvSpPr txBox="1"/>
          <p:nvPr/>
        </p:nvSpPr>
        <p:spPr>
          <a:xfrm>
            <a:off x="7109929" y="4848420"/>
            <a:ext cx="319670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HMD </a:t>
            </a:r>
            <a:r>
              <a:rPr lang="ko-KR" altLang="en-US" sz="1680" dirty="0">
                <a:latin typeface="YDIYGO320" panose="02030504000101010101" pitchFamily="18" charset="-127"/>
                <a:ea typeface="YDIYGO320" panose="02030504000101010101" pitchFamily="18" charset="-127"/>
              </a:rPr>
              <a:t>장비에 맞추어 환경설정</a:t>
            </a:r>
            <a:endParaRPr lang="en-US" altLang="ko-KR" sz="168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endParaRPr lang="en-US" sz="168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39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C7A4D-7B2E-F54E-9607-54040C022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85" y="4048626"/>
            <a:ext cx="4775317" cy="2120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22DCC-EBA0-5B4C-AFAB-8CC37DFAFC3F}"/>
              </a:ext>
            </a:extLst>
          </p:cNvPr>
          <p:cNvSpPr txBox="1"/>
          <p:nvPr/>
        </p:nvSpPr>
        <p:spPr>
          <a:xfrm>
            <a:off x="1348187" y="4885058"/>
            <a:ext cx="2349489" cy="94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70" dirty="0">
                <a:latin typeface="YDIYGO320" panose="02030504000101010101" pitchFamily="18" charset="-127"/>
                <a:ea typeface="YDIYGO320" panose="02030504000101010101" pitchFamily="18" charset="-127"/>
              </a:rPr>
              <a:t>HMD: </a:t>
            </a:r>
            <a:br>
              <a:rPr lang="en-US" sz="2770" dirty="0">
                <a:latin typeface="YDIYGO320" panose="02030504000101010101" pitchFamily="18" charset="-127"/>
                <a:ea typeface="YDIYGO320" panose="02030504000101010101" pitchFamily="18" charset="-127"/>
              </a:rPr>
            </a:br>
            <a:r>
              <a:rPr lang="en-US" sz="2770" dirty="0">
                <a:latin typeface="YDIYGO320" panose="02030504000101010101" pitchFamily="18" charset="-127"/>
                <a:ea typeface="YDIYGO320" panose="02030504000101010101" pitchFamily="18" charset="-127"/>
              </a:rPr>
              <a:t>HTC VIVE Pro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931A5-0FAD-5E4B-BDD7-67896EED7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03" y="1651998"/>
            <a:ext cx="3702882" cy="146496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9B254E-5026-F04D-8597-56BDB8F0CB78}"/>
              </a:ext>
            </a:extLst>
          </p:cNvPr>
          <p:cNvCxnSpPr>
            <a:cxnSpLocks/>
          </p:cNvCxnSpPr>
          <p:nvPr/>
        </p:nvCxnSpPr>
        <p:spPr>
          <a:xfrm>
            <a:off x="5835456" y="2372452"/>
            <a:ext cx="2079058" cy="0"/>
          </a:xfrm>
          <a:prstGeom prst="line">
            <a:avLst/>
          </a:prstGeom>
          <a:ln cap="rnd">
            <a:solidFill>
              <a:srgbClr val="F053AA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912B6F-22D1-DF49-B5EE-376D096F1657}"/>
              </a:ext>
            </a:extLst>
          </p:cNvPr>
          <p:cNvSpPr txBox="1"/>
          <p:nvPr/>
        </p:nvSpPr>
        <p:spPr>
          <a:xfrm>
            <a:off x="7912188" y="1984654"/>
            <a:ext cx="2323072" cy="94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70" dirty="0">
                <a:latin typeface="YDIYGO320" panose="02030504000101010101" pitchFamily="18" charset="-127"/>
                <a:ea typeface="YDIYGO320" panose="02030504000101010101" pitchFamily="18" charset="-127"/>
              </a:rPr>
              <a:t>VR </a:t>
            </a:r>
            <a:r>
              <a:rPr lang="ko-KR" altLang="en-US" sz="2770" dirty="0">
                <a:latin typeface="YDIYGO320" panose="02030504000101010101" pitchFamily="18" charset="-127"/>
                <a:ea typeface="YDIYGO320" panose="02030504000101010101" pitchFamily="18" charset="-127"/>
              </a:rPr>
              <a:t>게임 개발 </a:t>
            </a:r>
            <a:endParaRPr lang="en-US" altLang="ko-KR" sz="277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algn="ctr"/>
            <a:r>
              <a:rPr lang="ko-KR" altLang="en-US" sz="2770" dirty="0">
                <a:latin typeface="YDIYGO320" panose="02030504000101010101" pitchFamily="18" charset="-127"/>
                <a:ea typeface="YDIYGO320" panose="02030504000101010101" pitchFamily="18" charset="-127"/>
              </a:rPr>
              <a:t>플랫폼</a:t>
            </a:r>
            <a:endParaRPr lang="en-US" sz="2770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699D0B-0615-FF45-9027-F2FFAE0B1C06}"/>
              </a:ext>
            </a:extLst>
          </p:cNvPr>
          <p:cNvCxnSpPr>
            <a:cxnSpLocks/>
          </p:cNvCxnSpPr>
          <p:nvPr/>
        </p:nvCxnSpPr>
        <p:spPr>
          <a:xfrm>
            <a:off x="4178609" y="5142634"/>
            <a:ext cx="1548690" cy="0"/>
          </a:xfrm>
          <a:prstGeom prst="line">
            <a:avLst/>
          </a:prstGeom>
          <a:ln cap="rnd">
            <a:solidFill>
              <a:srgbClr val="F053AA"/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EC917F-45D7-DC4D-8C64-EA72CB079FD3}"/>
              </a:ext>
            </a:extLst>
          </p:cNvPr>
          <p:cNvSpPr txBox="1"/>
          <p:nvPr/>
        </p:nvSpPr>
        <p:spPr>
          <a:xfrm>
            <a:off x="1060668" y="640361"/>
            <a:ext cx="1617751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70" b="1" dirty="0">
                <a:latin typeface="YDIYGO320" panose="02030504000101010101" pitchFamily="18" charset="-127"/>
                <a:ea typeface="YDIYGO320" panose="02030504000101010101" pitchFamily="18" charset="-127"/>
              </a:rPr>
              <a:t>제작 도구</a:t>
            </a:r>
            <a:endParaRPr lang="en-US" sz="2770" b="1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11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41EB6E-0243-484D-AE18-8A4010FEAE3E}"/>
              </a:ext>
            </a:extLst>
          </p:cNvPr>
          <p:cNvSpPr txBox="1"/>
          <p:nvPr/>
        </p:nvSpPr>
        <p:spPr>
          <a:xfrm>
            <a:off x="1060668" y="640361"/>
            <a:ext cx="1617751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70" b="1" dirty="0">
                <a:latin typeface="YDIYGO320" panose="02030504000101010101" pitchFamily="18" charset="-127"/>
                <a:ea typeface="YDIYGO320" panose="02030504000101010101" pitchFamily="18" charset="-127"/>
              </a:rPr>
              <a:t>게임 소개</a:t>
            </a:r>
            <a:endParaRPr lang="en-US" sz="2770" b="1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9C2D5-4856-484D-8BA9-4959667A817F}"/>
              </a:ext>
            </a:extLst>
          </p:cNvPr>
          <p:cNvSpPr txBox="1"/>
          <p:nvPr/>
        </p:nvSpPr>
        <p:spPr>
          <a:xfrm>
            <a:off x="4807672" y="4022155"/>
            <a:ext cx="7061549" cy="2583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70" dirty="0"/>
              <a:t>남녀 노소 쉽게 즐길 수 있는 </a:t>
            </a:r>
            <a:r>
              <a:rPr lang="ko-KR" altLang="en-US" sz="2770" b="1" dirty="0"/>
              <a:t>슈팅게임</a:t>
            </a:r>
            <a:endParaRPr lang="en-US" altLang="ko-KR" sz="277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70" b="1" dirty="0"/>
              <a:t>간단한 조작방식</a:t>
            </a:r>
            <a:r>
              <a:rPr lang="ko-KR" altLang="en-US" sz="2770" dirty="0"/>
              <a:t>을 통해 익힐 수 있는 게임</a:t>
            </a:r>
            <a:endParaRPr lang="en-US" altLang="ko-KR" sz="277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70" dirty="0"/>
              <a:t>아름다운 배경에서 </a:t>
            </a:r>
            <a:r>
              <a:rPr lang="ko-KR" altLang="en-US" sz="2770" b="1" dirty="0" err="1"/>
              <a:t>힐링</a:t>
            </a:r>
            <a:r>
              <a:rPr lang="ko-KR" altLang="en-US" sz="2770" dirty="0" err="1"/>
              <a:t>이</a:t>
            </a:r>
            <a:r>
              <a:rPr lang="ko-KR" altLang="en-US" sz="2770" dirty="0"/>
              <a:t> 되는 게임</a:t>
            </a:r>
            <a:endParaRPr lang="en-US" altLang="ko-KR" sz="2770" dirty="0"/>
          </a:p>
          <a:p>
            <a:pPr>
              <a:lnSpc>
                <a:spcPct val="150000"/>
              </a:lnSpc>
            </a:pPr>
            <a:endParaRPr lang="en-US" sz="2770" b="1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D661745-1BA6-804F-BB44-EE981993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340573"/>
            <a:ext cx="5473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4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BF25C-65F4-654C-94DE-65AB440F17C0}"/>
              </a:ext>
            </a:extLst>
          </p:cNvPr>
          <p:cNvSpPr txBox="1"/>
          <p:nvPr/>
        </p:nvSpPr>
        <p:spPr>
          <a:xfrm>
            <a:off x="1060668" y="640361"/>
            <a:ext cx="1617751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70" b="1" dirty="0">
                <a:latin typeface="YDIYGO320" panose="02030504000101010101" pitchFamily="18" charset="-127"/>
                <a:ea typeface="YDIYGO320" panose="02030504000101010101" pitchFamily="18" charset="-127"/>
              </a:rPr>
              <a:t>게임 환경</a:t>
            </a:r>
            <a:endParaRPr lang="en-US" sz="2770" b="1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54DB08-5A0D-F54D-BA52-C0CC80637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197" t="-11724" r="20704" b="11724"/>
          <a:stretch/>
        </p:blipFill>
        <p:spPr>
          <a:xfrm>
            <a:off x="1397787" y="581251"/>
            <a:ext cx="8786594" cy="57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1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5AAE1-7E23-8B41-A89A-AA0927C73BF4}"/>
              </a:ext>
            </a:extLst>
          </p:cNvPr>
          <p:cNvSpPr txBox="1"/>
          <p:nvPr/>
        </p:nvSpPr>
        <p:spPr>
          <a:xfrm>
            <a:off x="1060667" y="640361"/>
            <a:ext cx="2271776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70" b="1" dirty="0">
                <a:latin typeface="YDIYGO320" panose="02030504000101010101" pitchFamily="18" charset="-127"/>
                <a:ea typeface="YDIYGO320" panose="02030504000101010101" pitchFamily="18" charset="-127"/>
              </a:rPr>
              <a:t>게임 스크립트</a:t>
            </a:r>
            <a:endParaRPr lang="en-US" sz="2770" b="1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C94047-BBE1-074B-BF1F-A8575A042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2"/>
          <a:stretch/>
        </p:blipFill>
        <p:spPr>
          <a:xfrm>
            <a:off x="1500942" y="1242977"/>
            <a:ext cx="9190115" cy="497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3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CC75BC-CB9F-E94A-B222-201135847F78}"/>
              </a:ext>
            </a:extLst>
          </p:cNvPr>
          <p:cNvGrpSpPr/>
          <p:nvPr/>
        </p:nvGrpSpPr>
        <p:grpSpPr>
          <a:xfrm>
            <a:off x="433399" y="0"/>
            <a:ext cx="11347478" cy="7036507"/>
            <a:chOff x="0" y="-281792"/>
            <a:chExt cx="9670774" cy="5996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342713-BB5A-7348-BBD7-C6EAABE07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54189"/>
              <a:ext cx="6351104" cy="11472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2E1765-CA5F-CC46-93EE-1B63C895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2610" y="-281792"/>
              <a:ext cx="6351104" cy="11472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21D768-560C-184E-9443-2B9A98AC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7770" y="3918144"/>
              <a:ext cx="5903004" cy="17968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676BFA-AF33-5940-9BBB-AF02924F7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652" y="1513792"/>
              <a:ext cx="4948601" cy="124072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2A691D-62CF-724A-9A48-FEA2DEFFB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4253" y="370716"/>
              <a:ext cx="3891721" cy="21890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D52910-A0D0-DB45-B340-A4D50A9C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168" y="2979869"/>
              <a:ext cx="2270457" cy="17028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459AB9-AF68-4744-9D52-1F8C96DF8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82146" y="2981794"/>
              <a:ext cx="5506720" cy="4578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8B330A-A714-5146-A5D5-A390F1374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9179"/>
            <a:stretch/>
          </p:blipFill>
          <p:spPr>
            <a:xfrm>
              <a:off x="2706038" y="3484126"/>
              <a:ext cx="5968448" cy="7939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F7BCDF-CEE1-5240-A4AB-7E2D4767A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1937" y="2161938"/>
              <a:ext cx="4076976" cy="8457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8FF6B6-A471-ED44-BAE8-86C88BB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92944" y="4771415"/>
              <a:ext cx="2835989" cy="7865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BEB5DC-447D-A348-9806-BD6088419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6911" y="502436"/>
              <a:ext cx="3560859" cy="4733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11491F0-F23B-2744-ADA1-8CB03312B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643" y="830611"/>
              <a:ext cx="5506720" cy="45783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69BD21-06D1-BF47-88C8-CFB24F4F2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30193" y="1371820"/>
              <a:ext cx="4572000" cy="38342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188C54-E47F-1243-BEF1-187124799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5420" y="1343811"/>
              <a:ext cx="1024774" cy="32792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A4F18AC-B211-BF46-AEF6-2AFD4FA89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38063" y="3878289"/>
              <a:ext cx="1024774" cy="3279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A7DC807-980A-2B42-8161-24C04B0A1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17182" y="-91741"/>
              <a:ext cx="557549" cy="5575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6B7000-2A2A-AD4F-830E-B0501115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72328" y="4932861"/>
              <a:ext cx="557549" cy="55754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F8E484F-3F83-1D40-85BA-3B4F12945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814178" y="2607496"/>
              <a:ext cx="921457" cy="583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90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7215692-2166-F04B-B14A-7967F585F9ED}"/>
              </a:ext>
            </a:extLst>
          </p:cNvPr>
          <p:cNvGrpSpPr/>
          <p:nvPr/>
        </p:nvGrpSpPr>
        <p:grpSpPr>
          <a:xfrm>
            <a:off x="433399" y="0"/>
            <a:ext cx="11347478" cy="7036507"/>
            <a:chOff x="0" y="-281792"/>
            <a:chExt cx="9670774" cy="599679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DA03EB-E074-1E4A-9BA8-A0D7CE33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54189"/>
              <a:ext cx="6351104" cy="114729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E655E8B-C04E-7149-ADD5-3A75622FD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2610" y="-281792"/>
              <a:ext cx="6351104" cy="114729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0EFB01D-4061-F44E-AEFD-F732BA94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7770" y="3918144"/>
              <a:ext cx="5903004" cy="179685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8D5831B-A9A4-D14C-B6A8-A3C65DA87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652" y="1513792"/>
              <a:ext cx="4948601" cy="124072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876640F-FA24-E840-81D9-46149C883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4253" y="370716"/>
              <a:ext cx="3891721" cy="218909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B01A6C4-2402-0748-BFF2-A31BF8F6E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168" y="2979869"/>
              <a:ext cx="2270457" cy="170284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F85684E-5590-B64B-ABFD-6DA0E3AAD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82146" y="2981794"/>
              <a:ext cx="5506720" cy="45783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4C67AD6-AA69-5F41-A697-E7D6B205B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9179"/>
            <a:stretch/>
          </p:blipFill>
          <p:spPr>
            <a:xfrm>
              <a:off x="2706038" y="3484126"/>
              <a:ext cx="5968448" cy="79395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B041C9F-35D3-B74B-AD4C-46FB7AFB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1937" y="2161938"/>
              <a:ext cx="4076976" cy="8457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ECAADEB-4BB5-784C-97A5-1BB29D098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92944" y="4771415"/>
              <a:ext cx="2835989" cy="78657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8C5592C-5CB6-3D46-952B-E59E4D383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6911" y="502436"/>
              <a:ext cx="3560859" cy="47330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8E88143-4B10-C84D-B938-3D0143A5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643" y="830611"/>
              <a:ext cx="5506720" cy="4578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C17589C-43D3-4146-883B-974FC1543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30193" y="1371820"/>
              <a:ext cx="4572000" cy="38342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97BD59-98EB-BE49-8290-156F93A0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5420" y="1343811"/>
              <a:ext cx="1024774" cy="32792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6B23211-89C1-0A4C-8B8D-E17F893E5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38063" y="3878289"/>
              <a:ext cx="1024774" cy="32792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B6F43C7-0778-6045-A344-A24384B59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17182" y="-91741"/>
              <a:ext cx="557549" cy="55754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6356C93-4FC0-2745-B8F2-8CA126DF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72328" y="4932861"/>
              <a:ext cx="557549" cy="55754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ED46164-D935-594E-9E20-962ADADD9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814178" y="2607496"/>
              <a:ext cx="921457" cy="583455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A2A6B-49D6-6248-9C9E-ADA01F4CAAD4}"/>
              </a:ext>
            </a:extLst>
          </p:cNvPr>
          <p:cNvSpPr/>
          <p:nvPr/>
        </p:nvSpPr>
        <p:spPr>
          <a:xfrm>
            <a:off x="411123" y="148921"/>
            <a:ext cx="11347478" cy="6429433"/>
          </a:xfrm>
          <a:prstGeom prst="rect">
            <a:avLst/>
          </a:prstGeom>
          <a:solidFill>
            <a:schemeClr val="dk1">
              <a:alpha val="9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70" dirty="0">
              <a:solidFill>
                <a:sysClr val="windowText" lastClr="00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C33EA9-6810-2D4D-852E-77F4BCDB9D3C}"/>
              </a:ext>
            </a:extLst>
          </p:cNvPr>
          <p:cNvSpPr/>
          <p:nvPr/>
        </p:nvSpPr>
        <p:spPr>
          <a:xfrm>
            <a:off x="1501727" y="522106"/>
            <a:ext cx="9175108" cy="5624335"/>
          </a:xfrm>
          <a:prstGeom prst="rect">
            <a:avLst/>
          </a:prstGeom>
          <a:solidFill>
            <a:schemeClr val="dk1">
              <a:alpha val="9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7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B0BE4-84C4-4641-A8D1-67D618372296}"/>
              </a:ext>
            </a:extLst>
          </p:cNvPr>
          <p:cNvSpPr txBox="1"/>
          <p:nvPr/>
        </p:nvSpPr>
        <p:spPr>
          <a:xfrm>
            <a:off x="1060668" y="640361"/>
            <a:ext cx="3137397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70" b="1" dirty="0">
                <a:latin typeface="YDIYGO320" panose="02030504000101010101" pitchFamily="18" charset="-127"/>
                <a:ea typeface="YDIYGO320" panose="02030504000101010101" pitchFamily="18" charset="-127"/>
              </a:rPr>
              <a:t>게임 소개 </a:t>
            </a:r>
            <a:r>
              <a:rPr lang="en-US" altLang="ko-KR" sz="2770" b="1" dirty="0">
                <a:latin typeface="YDIYGO320" panose="02030504000101010101" pitchFamily="18" charset="-127"/>
                <a:ea typeface="YDIYGO320" panose="02030504000101010101" pitchFamily="18" charset="-127"/>
              </a:rPr>
              <a:t>Synopsis</a:t>
            </a:r>
            <a:endParaRPr lang="en-US" sz="2770" b="1" dirty="0"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DF43B6-7BED-B44B-9F29-768AAECED65B}"/>
              </a:ext>
            </a:extLst>
          </p:cNvPr>
          <p:cNvSpPr txBox="1"/>
          <p:nvPr/>
        </p:nvSpPr>
        <p:spPr>
          <a:xfrm>
            <a:off x="2742389" y="5039468"/>
            <a:ext cx="7042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돼지 인플루엔자로 인해 돼지들에게 변이가 일어난다</a:t>
            </a:r>
            <a:r>
              <a:rPr lang="en-US" altLang="ko-KR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.</a:t>
            </a:r>
            <a:endParaRPr lang="en-US" sz="2400" b="1" dirty="0">
              <a:solidFill>
                <a:schemeClr val="bg1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2BA66B-C5B2-5C4B-AEC2-5CBA61525AB3}"/>
              </a:ext>
            </a:extLst>
          </p:cNvPr>
          <p:cNvSpPr txBox="1"/>
          <p:nvPr/>
        </p:nvSpPr>
        <p:spPr>
          <a:xfrm>
            <a:off x="3151154" y="4441498"/>
            <a:ext cx="6287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2030</a:t>
            </a:r>
            <a:r>
              <a:rPr lang="ko-KR" altLang="en-US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년</a:t>
            </a:r>
            <a:r>
              <a:rPr lang="en-US" altLang="ko-KR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..</a:t>
            </a:r>
            <a:r>
              <a:rPr lang="ko-KR" altLang="en-US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거듭된 질병으로 고통받던 돼지들에게</a:t>
            </a:r>
            <a:endParaRPr lang="en-US" sz="2400" b="1" dirty="0">
              <a:solidFill>
                <a:schemeClr val="bg1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60BC09-CFD4-5B4B-9D4B-8F1D5BE9A6FB}"/>
              </a:ext>
            </a:extLst>
          </p:cNvPr>
          <p:cNvSpPr txBox="1"/>
          <p:nvPr/>
        </p:nvSpPr>
        <p:spPr>
          <a:xfrm>
            <a:off x="2201241" y="1363359"/>
            <a:ext cx="444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2000</a:t>
            </a:r>
            <a:r>
              <a:rPr lang="ko-KR" altLang="en-US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년</a:t>
            </a:r>
            <a:r>
              <a:rPr lang="en-US" altLang="ko-KR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2002</a:t>
            </a:r>
            <a:r>
              <a:rPr lang="ko-KR" altLang="en-US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년</a:t>
            </a:r>
            <a:r>
              <a:rPr lang="en-US" altLang="ko-KR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2011</a:t>
            </a:r>
            <a:r>
              <a:rPr lang="ko-KR" altLang="en-US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년 구제역</a:t>
            </a:r>
            <a:endParaRPr lang="en-US" sz="2400" b="1" dirty="0">
              <a:solidFill>
                <a:schemeClr val="bg1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18ED94-8C4E-3042-9359-E1B8886DFAB1}"/>
              </a:ext>
            </a:extLst>
          </p:cNvPr>
          <p:cNvSpPr txBox="1"/>
          <p:nvPr/>
        </p:nvSpPr>
        <p:spPr>
          <a:xfrm>
            <a:off x="2610101" y="186120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2019</a:t>
            </a:r>
            <a:r>
              <a:rPr lang="ko-KR" altLang="en-US" sz="2400" b="1" dirty="0"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년 아프리카 돼지 열병</a:t>
            </a:r>
            <a:endParaRPr lang="en-US" sz="2400" b="1" dirty="0">
              <a:solidFill>
                <a:schemeClr val="bg1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9B5264FC-37B8-2744-9BD6-A110F20283F2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</a:blip>
          <a:stretch>
            <a:fillRect/>
          </a:stretch>
        </p:blipFill>
        <p:spPr>
          <a:xfrm>
            <a:off x="7683958" y="853257"/>
            <a:ext cx="2973973" cy="2973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8AF518-DB64-2B48-A545-1A7F832AFA68}"/>
              </a:ext>
            </a:extLst>
          </p:cNvPr>
          <p:cNvSpPr txBox="1"/>
          <p:nvPr/>
        </p:nvSpPr>
        <p:spPr>
          <a:xfrm>
            <a:off x="4219025" y="2647565"/>
            <a:ext cx="277640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8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88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880" dirty="0">
                <a:solidFill>
                  <a:schemeClr val="bg1"/>
                </a:solidFill>
              </a:rPr>
              <a:t>.</a:t>
            </a:r>
            <a:endParaRPr lang="en-US" sz="28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32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5" grpId="1"/>
      <p:bldP spid="46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4ADFB1-18AF-A644-A225-99808B21DC11}"/>
              </a:ext>
            </a:extLst>
          </p:cNvPr>
          <p:cNvSpPr txBox="1"/>
          <p:nvPr/>
        </p:nvSpPr>
        <p:spPr>
          <a:xfrm>
            <a:off x="1060667" y="640361"/>
            <a:ext cx="1740285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70" b="1" dirty="0">
                <a:latin typeface="YDIYGO320" panose="02030504000101010101" pitchFamily="18" charset="-127"/>
                <a:ea typeface="YDIYGO320" panose="02030504000101010101" pitchFamily="18" charset="-127"/>
              </a:rPr>
              <a:t>On Scene</a:t>
            </a:r>
          </a:p>
        </p:txBody>
      </p:sp>
      <p:pic>
        <p:nvPicPr>
          <p:cNvPr id="3" name="Picture 2" descr="A person wearing a costume&#10;&#10;Description automatically generated">
            <a:extLst>
              <a:ext uri="{FF2B5EF4-FFF2-40B4-BE49-F238E27FC236}">
                <a16:creationId xmlns:a16="http://schemas.microsoft.com/office/drawing/2014/main" id="{782B6E65-B2E5-A74C-A535-DDFEC88282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486248" y="1827227"/>
            <a:ext cx="1890689" cy="2181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256B11-D157-4741-B99B-765DF6B4B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73" y="2117286"/>
            <a:ext cx="4290215" cy="2852993"/>
          </a:xfrm>
          <a:prstGeom prst="rect">
            <a:avLst/>
          </a:prstGeom>
        </p:spPr>
      </p:pic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F11A37A4-5EE8-D649-A6C7-F14254E7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957" y="2843656"/>
            <a:ext cx="2057239" cy="2373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erson wearing a costume&#10;&#10;Description automatically generated">
            <a:extLst>
              <a:ext uri="{FF2B5EF4-FFF2-40B4-BE49-F238E27FC236}">
                <a16:creationId xmlns:a16="http://schemas.microsoft.com/office/drawing/2014/main" id="{3AA97E7D-F39B-A347-AACD-DF1AF7EEB3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103019" y="933558"/>
            <a:ext cx="1655419" cy="1910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62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1112</TotalTime>
  <Words>201</Words>
  <Application>Microsoft Office PowerPoint</Application>
  <PresentationFormat>와이드스크린</PresentationFormat>
  <Paragraphs>61</Paragraphs>
  <Slides>15</Slides>
  <Notes>2</Notes>
  <HiddenSlides>3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BM HANNA 11yrs old OTF</vt:lpstr>
      <vt:lpstr>BM KIRANGHAERANG OTF</vt:lpstr>
      <vt:lpstr>KoreanCNMB</vt:lpstr>
      <vt:lpstr>YDIYGO320</vt:lpstr>
      <vt:lpstr>NanumGothic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songa choi</dc:creator>
  <cp:lastModifiedBy>최 유미</cp:lastModifiedBy>
  <cp:revision>32</cp:revision>
  <cp:lastPrinted>2019-10-24T09:37:57Z</cp:lastPrinted>
  <dcterms:created xsi:type="dcterms:W3CDTF">2019-10-23T09:50:02Z</dcterms:created>
  <dcterms:modified xsi:type="dcterms:W3CDTF">2021-12-08T16:22:29Z</dcterms:modified>
</cp:coreProperties>
</file>